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89" r:id="rId3"/>
    <p:sldMasterId id="2147483690" r:id="rId4"/>
    <p:sldMasterId id="2147483691" r:id="rId5"/>
    <p:sldMasterId id="2147483692" r:id="rId6"/>
    <p:sldMasterId id="2147483693" r:id="rId7"/>
    <p:sldMasterId id="214748369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Provide services to campus and broader community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http://www.communications.pitt.edu/Graphic-Standards.pdf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manage, document, publish &gt; find and access &gt; events, resources, technical assistance &gt; make requests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Growing demand for information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Raw data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Aggregate data (reports)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Publishers not equipped to respond to data requests,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Knowledge of data use not always shared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Ad-hoc development of data ecosystem - few strategic capacity investments and lack of infrastructure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http://hpwren.ucsd.edu/a_and_d.html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Growing demand for information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Raw data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Aggregate data (reports)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Publishers not equipped to respond to data requests,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Knowledge of data use not always shared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Ad-hoc development of data ecosystem - few strategic capacity investments and lack of infrastructure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http://hpwren.ucsd.edu/a_and_d.html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1200">
                <a:solidFill>
                  <a:schemeClr val="dk1"/>
                </a:solidFill>
              </a:rPr>
              <a:t>What type of role does your organization play – organizer, convener, project manager, idea generators, “data lobbyist”, others, none of these?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Growing demand for information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Raw data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Aggregate data (reports)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Publishers not equipped to respond to data requests,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Knowledge of data use not always shared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Ad-hoc development of data ecosystem - few strategic capacity investments and lack of infrastructure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http://hpwren.ucsd.edu/a_and_d.html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Growing demand for information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Raw data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Aggregate data (reports)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Publishers not equipped to respond to data requests,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Knowledge of data use not always shared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Ad-hoc development of data ecosystem - few strategic capacity investments and lack of infrastructure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http://hpwren.ucsd.edu/a_and_d.html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Growing demand for information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Raw data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Aggregate data (reports)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Publishers not equipped to respond to data requests,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Knowledge of data use not always shared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Ad-hoc development of data ecosystem - few strategic capacity investments and lack of infrastructure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http://hpwren.ucsd.edu/a_and_d.html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Growing demand for information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Raw data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Aggregate data (reports)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Publishers not equipped to respond to data requests,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Knowledge of data use not always shared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Ad-hoc development of data ecosystem - few strategic capacity investments and lack of infrastructure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http://hpwren.ucsd.edu/a_and_d.html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wilsonh/5051225193/in/photolist-8GmRgx-r6zukk-4cQpR1-9zP1hV-btKBhP-dUd9Fu-95tCAB-5QiLPR-4LRjva-4LVuay-4LVu4G-cT1JNJ-5zAZTB-dqdN9m-jYAcwx-m2Xprs-m2VYHH-m2WwXa-8GmQtk-8Gq1Qq-wuzSRi-9uUZg6-8rRqP9-7puTDL-29L5F2-3pSyf-FWmo1-qGxHjR-65s5Rh-4JhKtd-8Pi8xT-8PmdSC-8PmdpS-5hhUS8-5Nz677-34sseD-EAodE-fQsQUm-bfvimT-qYQmNE-4nQUwg-4NAcGb-aE4a5x-79ZrZA-BpSvj-46ZiWU-2kqRDh-8nz8Ss-aE2Yjo-4mF7fE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ickr.com/photos/laptop006/2081615534/in/photolist-4aWPM1-4aWKe9-4aSDgZ-4aSyFr-4aStVB-4aSpgz-4aSjEn-3HidBH-4ixV9G-9PNA6x-A8AW-opc7We-d1YsYS-dCEdCt-cFhCZC-cFhCQA-97z1R7-97vVt6-cFhCEC-611YPw-uQG39L-d2kYab-9PRsGE-8MbgTo-8Pi7Pa-6SzjTh-aseiGX-4Cpnos-mycVHR-dmJo1J-czn24u-cbfETm-9JKQZx-9sQaLh-8Pi7G6-aqi95m-7qofzM-8TLVUQ-8nvZKK-7ZJTmp-dNMHoL-dLQ5EQ-dKYLnP-dL5dMU-FUmrg-82E4K-rw24nh-rNAUtD-qRB183-i7htb5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Growing demand for information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Raw data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Aggregate data (reports)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Publishers not equipped to respond to data requests,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Knowledge of data use not always shared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Ad-hoc development of data ecosystem - few strategic capacity investments and lack of infrastructure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http://hpwren.ucsd.edu/a_and_d.html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857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" sz="900">
                <a:solidFill>
                  <a:schemeClr val="dk1"/>
                </a:solidFill>
              </a:rPr>
              <a:t>Original purpose</a:t>
            </a:r>
          </a:p>
          <a:p>
            <a:pPr indent="-2857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" sz="900">
                <a:solidFill>
                  <a:schemeClr val="dk1"/>
                </a:solidFill>
              </a:rPr>
              <a:t>History, standards, and format</a:t>
            </a:r>
          </a:p>
          <a:p>
            <a:pPr indent="-2857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" sz="900">
                <a:solidFill>
                  <a:schemeClr val="dk1"/>
                </a:solidFill>
              </a:rPr>
              <a:t>Organizational context</a:t>
            </a:r>
          </a:p>
          <a:p>
            <a:pPr indent="-2857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" sz="900">
                <a:solidFill>
                  <a:schemeClr val="dk1"/>
                </a:solidFill>
              </a:rPr>
              <a:t>Work flow</a:t>
            </a:r>
          </a:p>
          <a:p>
            <a:pPr indent="-2857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" sz="900">
                <a:solidFill>
                  <a:schemeClr val="dk1"/>
                </a:solidFill>
              </a:rPr>
              <a:t>Things to know, including limitations</a:t>
            </a:r>
          </a:p>
          <a:p>
            <a:pPr indent="-285750" lvl="0" marL="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" sz="900">
                <a:solidFill>
                  <a:schemeClr val="dk1"/>
                </a:solidFill>
              </a:rPr>
              <a:t>How others are using the data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Growing demand for information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Raw data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Aggregate data (reports)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Publishers not equipped to respond to data requests,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Knowledge of data use not always shared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Ad-hoc development of data ecosystem - few strategic capacity investments and lack of infrastructure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http://hpwren.ucsd.edu/a_and_d.html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flickr.com/photos/citizensheep/3613179465/in/photolist-6vhunF-bUjXg2-8S5zLf-a5QJN-ajzocM-3qhgd-4v8hTt-9ukSAr-6z1Je1-9C1C8N-dveXaK-yAsDWx-9SWV2C-kyp3v-8ay7cX-ei22wQ-kyp4E-6udia5-4CCVd5-5E211Q-are7f7-gZwVV7-9K5Vva-awRrL-4vcoWW-xxb33p-7R3k4R-5FnYh6-yfQcRp-qNAcaf-xYeaVQ-t9npM-6KXdb-9HNrRU-edXPKH-eeqpDn-wYw3Ro-9jU8xd-ydvJUN-2s7JkY-5tSHss-6tqHVV-bwKzVQ-9pSoYT-aj7mW9-aEg8wY-LVKWP-4zkjzB-yfQgP4-77hugx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Search process based on fit with RDC federated model, vendor quality, features, and long-term sustainability. CKAN, leverage internal University assets.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Growing demand for information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Raw data</a:t>
            </a:r>
          </a:p>
          <a:p>
            <a:pPr indent="-3048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Aggregate data (reports)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Publishers not equipped to respond to data requests,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Knowledge of data use not always shared</a:t>
            </a:r>
          </a:p>
          <a:p>
            <a:pPr indent="-3048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Ad-hoc development of data ecosystem - few strategic capacity investments and lack of infrastructure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http://hpwren.ucsd.edu/a_and_d.html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flickr.com/photos/aris1983/15285382495/in/photolist-phHzFv-69TSU-dGUQmD-n8SwWz-k4XjcK-bGiyL-6ALV48-z6jL3-5j2uD9-hb989-xKnL8-67kVG-KQJwS-3Lg5dz-7CPj5z-3dYiAE-8G8gk4-z6jLa-z6jLd-n8SqY2-gchSE-6zZ2MB-fZ54L-68Kf8D-dH1fDE-296Se4-n8TaHv-4sCgxf-28Ndz9-sgpK5-fxbuXm-6fhdDa-dH1fzQ-md82B-r15j-5jZX5-4syg88-4syfwt-w8JoM-4sygpa-eger8u-4sye6V-3Lg5dR-oRrxp-9DhyTe-gQxJW-4sCjSW-bzKKcx-so2Jr-6dMUy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0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0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0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0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0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0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0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0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0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9" name="Shape 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4557212" y="4749850"/>
            <a:ext cx="45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4557212" y="4749850"/>
            <a:ext cx="45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4557212" y="4749850"/>
            <a:ext cx="45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557212" y="4749850"/>
            <a:ext cx="45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4557212" y="4749850"/>
            <a:ext cx="45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2" type="sldNum"/>
          </p:nvPr>
        </p:nvSpPr>
        <p:spPr>
          <a:xfrm>
            <a:off x="4557212" y="4749850"/>
            <a:ext cx="45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5" name="Shape 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5" name="Shape 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9" name="Shape 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2" name="Shape 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5" name="Shape 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1" name="Shape 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5" name="Shape 1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2" name="Shape 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ctrTitle"/>
          </p:nvPr>
        </p:nvSpPr>
        <p:spPr>
          <a:xfrm>
            <a:off x="685800" y="1583341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685800" y="2840052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556790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8556790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76" name="Shape 176"/>
          <p:cNvPicPr preferRelativeResize="0"/>
          <p:nvPr/>
        </p:nvPicPr>
        <p:blipFill/>
        <p:spPr>
          <a:xfrm>
            <a:off x="6488125" y="4604775"/>
            <a:ext cx="2540400" cy="5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8556790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82" name="Shape 182"/>
          <p:cNvPicPr preferRelativeResize="0"/>
          <p:nvPr/>
        </p:nvPicPr>
        <p:blipFill/>
        <p:spPr>
          <a:xfrm>
            <a:off x="6488125" y="4604775"/>
            <a:ext cx="2540400" cy="5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556790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86" name="Shape 186"/>
          <p:cNvPicPr preferRelativeResize="0"/>
          <p:nvPr/>
        </p:nvPicPr>
        <p:blipFill/>
        <p:spPr>
          <a:xfrm>
            <a:off x="6488125" y="4604775"/>
            <a:ext cx="2540400" cy="5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4406308"/>
            <a:ext cx="8229600" cy="5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8556790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90" name="Shape 190"/>
          <p:cNvPicPr preferRelativeResize="0"/>
          <p:nvPr/>
        </p:nvPicPr>
        <p:blipFill/>
        <p:spPr>
          <a:xfrm>
            <a:off x="6488125" y="4604775"/>
            <a:ext cx="2540400" cy="5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2" type="sldNum"/>
          </p:nvPr>
        </p:nvSpPr>
        <p:spPr>
          <a:xfrm>
            <a:off x="8556790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93" name="Shape 193"/>
          <p:cNvPicPr preferRelativeResize="0"/>
          <p:nvPr/>
        </p:nvPicPr>
        <p:blipFill/>
        <p:spPr>
          <a:xfrm>
            <a:off x="6488125" y="4604775"/>
            <a:ext cx="2540400" cy="5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pic>
        <p:nvPicPr>
          <p:cNvPr id="54" name="Shape 5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0" name="Shape 80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pic>
        <p:nvPicPr>
          <p:cNvPr id="106" name="Shape 106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488125" y="4604775"/>
            <a:ext cx="2540274" cy="5002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556790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67" name="Shape 167"/>
          <p:cNvPicPr preferRelativeResize="0"/>
          <p:nvPr/>
        </p:nvPicPr>
        <p:blipFill/>
        <p:spPr>
          <a:xfrm>
            <a:off x="6488125" y="4604775"/>
            <a:ext cx="2540400" cy="5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7.png"/><Relationship Id="rId4" Type="http://schemas.openxmlformats.org/officeDocument/2006/relationships/hyperlink" Target="mailto:wprdc@pitt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03.png"/><Relationship Id="rId5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hyperlink" Target="www.wprdc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6798600" y="4558600"/>
            <a:ext cx="2225700" cy="535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49" y="17874"/>
            <a:ext cx="6784324" cy="51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type="ctrTitle"/>
          </p:nvPr>
        </p:nvSpPr>
        <p:spPr>
          <a:xfrm>
            <a:off x="1213700" y="746000"/>
            <a:ext cx="4728900" cy="1499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Western Pennsylvania Regional Data Center</a:t>
            </a:r>
          </a:p>
        </p:txBody>
      </p:sp>
      <p:sp>
        <p:nvSpPr>
          <p:cNvPr id="201" name="Shape 201"/>
          <p:cNvSpPr txBox="1"/>
          <p:nvPr>
            <p:ph idx="1" type="subTitle"/>
          </p:nvPr>
        </p:nvSpPr>
        <p:spPr>
          <a:xfrm>
            <a:off x="1251900" y="2245700"/>
            <a:ext cx="7772400" cy="185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D8D453"/>
                </a:solidFill>
              </a:rPr>
              <a:t>Bob Gradeck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D8D453"/>
                </a:solidFill>
              </a:rPr>
              <a:t>University of Pittsburgh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D8D453"/>
                </a:solidFill>
              </a:rPr>
              <a:t>Center for Social and Urban Research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D8D453"/>
                </a:solidFill>
              </a:rPr>
              <a:t>twitter: @WPRDC, @BobGradeck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D8D453"/>
                </a:solidFill>
              </a:rPr>
              <a:t>email: </a:t>
            </a:r>
            <a:r>
              <a:rPr lang="en" sz="1800">
                <a:solidFill>
                  <a:srgbClr val="D8D453"/>
                </a:solidFill>
                <a:hlinkClick r:id="rId4"/>
              </a:rPr>
              <a:t>wprdc@pitt.edu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D8D453"/>
                </a:solidFill>
              </a:rPr>
              <a:t>ucsur.pitt.edu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D8D453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rgbClr val="000000"/>
                </a:solidFill>
              </a:rPr>
              <a:t>What is </a:t>
            </a:r>
            <a:r>
              <a:rPr lang="en" sz="4800">
                <a:solidFill>
                  <a:srgbClr val="3C78D8"/>
                </a:solidFill>
              </a:rPr>
              <a:t>open data</a:t>
            </a:r>
            <a:r>
              <a:rPr lang="en" sz="4800"/>
              <a:t>? </a:t>
            </a:r>
          </a:p>
          <a:p>
            <a:pPr lvl="0" rtl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rgbClr val="FF9900"/>
                </a:solidFill>
              </a:rPr>
              <a:t>I’m glad you asked...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rgbClr val="3C78D8"/>
                </a:solidFill>
              </a:rPr>
              <a:t>Open data</a:t>
            </a:r>
            <a:r>
              <a:rPr lang="en" sz="4800"/>
              <a:t> is a </a:t>
            </a:r>
            <a:r>
              <a:rPr lang="en" sz="4800">
                <a:solidFill>
                  <a:srgbClr val="FF9900"/>
                </a:solidFill>
              </a:rPr>
              <a:t>complete</a:t>
            </a:r>
            <a:r>
              <a:rPr lang="en" sz="4800"/>
              <a:t> set of </a:t>
            </a:r>
            <a:r>
              <a:rPr lang="en" sz="4800">
                <a:solidFill>
                  <a:srgbClr val="FF9900"/>
                </a:solidFill>
              </a:rPr>
              <a:t>primary data</a:t>
            </a:r>
            <a:r>
              <a:rPr lang="en" sz="4800"/>
              <a:t> </a:t>
            </a:r>
            <a:r>
              <a:rPr lang="en" sz="4800">
                <a:solidFill>
                  <a:srgbClr val="000000"/>
                </a:solidFill>
              </a:rPr>
              <a:t>made </a:t>
            </a:r>
            <a:r>
              <a:rPr lang="en" sz="4800">
                <a:solidFill>
                  <a:srgbClr val="FF9900"/>
                </a:solidFill>
              </a:rPr>
              <a:t>easily</a:t>
            </a:r>
            <a:r>
              <a:rPr lang="en" sz="4800">
                <a:solidFill>
                  <a:srgbClr val="674EA7"/>
                </a:solidFill>
              </a:rPr>
              <a:t> </a:t>
            </a:r>
            <a:r>
              <a:rPr lang="en" sz="4800">
                <a:solidFill>
                  <a:srgbClr val="000000"/>
                </a:solidFill>
              </a:rPr>
              <a:t>and </a:t>
            </a:r>
            <a:r>
              <a:rPr lang="en" sz="4800">
                <a:solidFill>
                  <a:srgbClr val="FF9900"/>
                </a:solidFill>
              </a:rPr>
              <a:t>permanently available</a:t>
            </a:r>
            <a:r>
              <a:rPr lang="en" sz="4800">
                <a:solidFill>
                  <a:srgbClr val="000000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457200" y="970403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3C78D8"/>
                </a:solidFill>
              </a:rPr>
              <a:t>Open data </a:t>
            </a:r>
            <a:r>
              <a:rPr lang="en" sz="4800"/>
              <a:t>does </a:t>
            </a:r>
            <a:r>
              <a:rPr lang="en" sz="4800">
                <a:solidFill>
                  <a:srgbClr val="CC0000"/>
                </a:solidFill>
              </a:rPr>
              <a:t>not</a:t>
            </a:r>
            <a:r>
              <a:rPr lang="en" sz="4800"/>
              <a:t> contain sensitive </a:t>
            </a:r>
            <a:r>
              <a:rPr lang="en" sz="4800">
                <a:solidFill>
                  <a:srgbClr val="FF9900"/>
                </a:solidFill>
              </a:rPr>
              <a:t>personally-identifiable</a:t>
            </a:r>
            <a:r>
              <a:rPr lang="en" sz="4800">
                <a:solidFill>
                  <a:srgbClr val="9900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9900"/>
                </a:solidFill>
              </a:rPr>
              <a:t>information</a:t>
            </a:r>
            <a:r>
              <a:rPr lang="en" sz="4800">
                <a:solidFill>
                  <a:srgbClr val="000000"/>
                </a:solidFill>
              </a:rPr>
              <a:t> (PII).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037" y="2571825"/>
            <a:ext cx="1482475" cy="16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482" y="2186675"/>
            <a:ext cx="2423600" cy="24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457200" y="94210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en" sz="4800">
                <a:solidFill>
                  <a:srgbClr val="3C78D8"/>
                </a:solidFill>
              </a:rPr>
              <a:t>Open data</a:t>
            </a:r>
            <a:r>
              <a:rPr lang="en" sz="4800"/>
              <a:t> places </a:t>
            </a:r>
            <a:r>
              <a:rPr lang="en" sz="4800">
                <a:solidFill>
                  <a:srgbClr val="FF0000"/>
                </a:solidFill>
              </a:rPr>
              <a:t>no unreasonable restrictions or barriers</a:t>
            </a:r>
            <a:r>
              <a:rPr lang="en" sz="4800"/>
              <a:t> on </a:t>
            </a:r>
            <a:r>
              <a:rPr lang="en" sz="4800">
                <a:solidFill>
                  <a:srgbClr val="FF9900"/>
                </a:solidFill>
              </a:rPr>
              <a:t>accessibility</a:t>
            </a:r>
            <a:r>
              <a:rPr lang="en" sz="4800"/>
              <a:t>, </a:t>
            </a:r>
            <a:r>
              <a:rPr lang="en" sz="4800">
                <a:solidFill>
                  <a:srgbClr val="FF9900"/>
                </a:solidFill>
              </a:rPr>
              <a:t>sharing</a:t>
            </a:r>
            <a:r>
              <a:rPr lang="en" sz="4800"/>
              <a:t> and </a:t>
            </a:r>
            <a:r>
              <a:rPr lang="en" sz="4800">
                <a:solidFill>
                  <a:srgbClr val="FF9900"/>
                </a:solidFill>
              </a:rPr>
              <a:t>re-use</a:t>
            </a:r>
            <a:r>
              <a:rPr lang="en" sz="4800"/>
              <a:t>. 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457200" y="119300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en" sz="4800">
                <a:solidFill>
                  <a:srgbClr val="3C78D8"/>
                </a:solidFill>
              </a:rPr>
              <a:t>Open data</a:t>
            </a:r>
            <a:r>
              <a:rPr lang="en" sz="4800"/>
              <a:t> is provided through </a:t>
            </a:r>
            <a:r>
              <a:rPr lang="en" sz="4800">
                <a:solidFill>
                  <a:srgbClr val="FF9900"/>
                </a:solidFill>
              </a:rPr>
              <a:t>electronic</a:t>
            </a:r>
            <a:r>
              <a:rPr lang="en" sz="4800"/>
              <a:t>, </a:t>
            </a:r>
            <a:r>
              <a:rPr lang="en" sz="4800">
                <a:solidFill>
                  <a:srgbClr val="FF9900"/>
                </a:solidFill>
              </a:rPr>
              <a:t>machine readable</a:t>
            </a:r>
            <a:r>
              <a:rPr lang="en" sz="4800"/>
              <a:t>, </a:t>
            </a:r>
            <a:r>
              <a:rPr lang="en" sz="4800">
                <a:solidFill>
                  <a:srgbClr val="FF9900"/>
                </a:solidFill>
              </a:rPr>
              <a:t>non-proprietary</a:t>
            </a:r>
            <a:r>
              <a:rPr lang="en" sz="4800"/>
              <a:t> file formats.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5178275" y="598825"/>
            <a:ext cx="3729300" cy="4437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60400" y="598900"/>
            <a:ext cx="3341100" cy="4437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3283712" y="1822625"/>
            <a:ext cx="2066699" cy="1919099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 txBox="1"/>
          <p:nvPr>
            <p:ph type="title"/>
          </p:nvPr>
        </p:nvSpPr>
        <p:spPr>
          <a:xfrm>
            <a:off x="457200" y="0"/>
            <a:ext cx="8229600" cy="70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Data Center Project Structure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02" y="1551099"/>
            <a:ext cx="572434" cy="7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49" y="2730265"/>
            <a:ext cx="705900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438" y="3836949"/>
            <a:ext cx="617523" cy="56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5069" y="2053875"/>
            <a:ext cx="1451450" cy="14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7654" y="2872224"/>
            <a:ext cx="81604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2524" y="4175998"/>
            <a:ext cx="617499" cy="55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1050" y="3989201"/>
            <a:ext cx="705925" cy="643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Shape 302"/>
          <p:cNvCxnSpPr>
            <a:stCxn id="295" idx="3"/>
          </p:cNvCxnSpPr>
          <p:nvPr/>
        </p:nvCxnSpPr>
        <p:spPr>
          <a:xfrm>
            <a:off x="1389937" y="1904049"/>
            <a:ext cx="1960799" cy="3228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3" name="Shape 303"/>
          <p:cNvCxnSpPr/>
          <p:nvPr/>
        </p:nvCxnSpPr>
        <p:spPr>
          <a:xfrm flipH="1" rot="10800000">
            <a:off x="1154875" y="2833624"/>
            <a:ext cx="2235000" cy="160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4" name="Shape 304"/>
          <p:cNvCxnSpPr/>
          <p:nvPr/>
        </p:nvCxnSpPr>
        <p:spPr>
          <a:xfrm flipH="1" rot="10800000">
            <a:off x="1704500" y="3400524"/>
            <a:ext cx="1738799" cy="887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5" name="Shape 305"/>
          <p:cNvCxnSpPr/>
          <p:nvPr/>
        </p:nvCxnSpPr>
        <p:spPr>
          <a:xfrm flipH="1" rot="10800000">
            <a:off x="5233625" y="1381700"/>
            <a:ext cx="885900" cy="991199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6" name="Shape 306"/>
          <p:cNvCxnSpPr/>
          <p:nvPr/>
        </p:nvCxnSpPr>
        <p:spPr>
          <a:xfrm flipH="1" rot="10800000">
            <a:off x="5488925" y="1960050"/>
            <a:ext cx="1892099" cy="630599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7" name="Shape 307"/>
          <p:cNvCxnSpPr/>
          <p:nvPr/>
        </p:nvCxnSpPr>
        <p:spPr>
          <a:xfrm flipH="1" rot="10800000">
            <a:off x="5338750" y="2740925"/>
            <a:ext cx="983699" cy="82499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8" name="Shape 308"/>
          <p:cNvCxnSpPr/>
          <p:nvPr/>
        </p:nvCxnSpPr>
        <p:spPr>
          <a:xfrm>
            <a:off x="5293700" y="2981100"/>
            <a:ext cx="2027400" cy="563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9" name="Shape 309"/>
          <p:cNvCxnSpPr/>
          <p:nvPr/>
        </p:nvCxnSpPr>
        <p:spPr>
          <a:xfrm>
            <a:off x="5308725" y="3236400"/>
            <a:ext cx="1914599" cy="8709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0" name="Shape 310"/>
          <p:cNvCxnSpPr/>
          <p:nvPr/>
        </p:nvCxnSpPr>
        <p:spPr>
          <a:xfrm>
            <a:off x="5278675" y="3544250"/>
            <a:ext cx="705900" cy="840899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1" name="Shape 311"/>
          <p:cNvSpPr txBox="1"/>
          <p:nvPr/>
        </p:nvSpPr>
        <p:spPr>
          <a:xfrm>
            <a:off x="186475" y="726350"/>
            <a:ext cx="1834500" cy="41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/>
              <a:t>Data Providers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3647425" y="3640050"/>
            <a:ext cx="1388999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Open Data Portal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7458212" y="752475"/>
            <a:ext cx="1629299" cy="45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Data Users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542750" y="2200237"/>
            <a:ext cx="1218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Government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27400" y="3257987"/>
            <a:ext cx="1133999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Academic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494250" y="4385137"/>
            <a:ext cx="1218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Non-Profit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440" y="713512"/>
            <a:ext cx="572434" cy="7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237" y="1419390"/>
            <a:ext cx="705900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1138" y="2309124"/>
            <a:ext cx="617523" cy="56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5999225" y="1381701"/>
            <a:ext cx="1218900" cy="3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Government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7244187" y="1877450"/>
            <a:ext cx="1133999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Academic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6420437" y="2752112"/>
            <a:ext cx="1218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Non-Profit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7628662" y="3446300"/>
            <a:ext cx="1133999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Journalists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7127000" y="4621575"/>
            <a:ext cx="1133999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Businesses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5814275" y="4707950"/>
            <a:ext cx="1133999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Residents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6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>
            <p:ph type="title"/>
          </p:nvPr>
        </p:nvSpPr>
        <p:spPr>
          <a:xfrm>
            <a:off x="457200" y="205976"/>
            <a:ext cx="8229600" cy="2388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Eight</a:t>
            </a:r>
            <a:r>
              <a:rPr lang="en" sz="4800">
                <a:solidFill>
                  <a:srgbClr val="FFFF00"/>
                </a:solidFill>
              </a:rPr>
              <a:t> reflections and observations informed the </a:t>
            </a:r>
            <a:r>
              <a:rPr lang="en" sz="4800">
                <a:solidFill>
                  <a:srgbClr val="FF9900"/>
                </a:solidFill>
              </a:rPr>
              <a:t>Data Center’s</a:t>
            </a:r>
            <a:r>
              <a:rPr lang="en" sz="4800">
                <a:solidFill>
                  <a:srgbClr val="FFFF00"/>
                </a:solidFill>
              </a:rPr>
              <a:t> </a:t>
            </a:r>
            <a:r>
              <a:rPr lang="en" sz="4800">
                <a:solidFill>
                  <a:srgbClr val="FF9900"/>
                </a:solidFill>
              </a:rPr>
              <a:t>structure.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99750" y="5092350"/>
            <a:ext cx="3000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http://hpwren.ucsd.edu/a_and_d.html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6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>
            <p:ph idx="1" type="body"/>
          </p:nvPr>
        </p:nvSpPr>
        <p:spPr>
          <a:xfrm>
            <a:off x="481012" y="70890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1. </a:t>
            </a:r>
            <a:r>
              <a:rPr lang="en" sz="4800">
                <a:solidFill>
                  <a:srgbClr val="FF9900"/>
                </a:solidFill>
              </a:rPr>
              <a:t>Demand for data is growing</a:t>
            </a:r>
            <a:r>
              <a:rPr lang="en" sz="4800">
                <a:solidFill>
                  <a:srgbClr val="FFFFFF"/>
                </a:solidFill>
              </a:rPr>
              <a:t>. Most people either want </a:t>
            </a:r>
            <a:r>
              <a:rPr lang="en" sz="4800">
                <a:solidFill>
                  <a:srgbClr val="FFFF00"/>
                </a:solidFill>
              </a:rPr>
              <a:t>raw data</a:t>
            </a:r>
            <a:r>
              <a:rPr lang="en" sz="4800">
                <a:solidFill>
                  <a:srgbClr val="FFFFFF"/>
                </a:solidFill>
              </a:rPr>
              <a:t> or </a:t>
            </a:r>
            <a:r>
              <a:rPr lang="en" sz="4800">
                <a:solidFill>
                  <a:srgbClr val="FFFF00"/>
                </a:solidFill>
              </a:rPr>
              <a:t>aggregate data</a:t>
            </a:r>
            <a:r>
              <a:rPr lang="en" sz="4800">
                <a:solidFill>
                  <a:srgbClr val="FFFFFF"/>
                </a:solidFill>
              </a:rPr>
              <a:t> that describes a place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99750" y="5092350"/>
            <a:ext cx="3000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http://hpwren.ucsd.edu/a_and_d.html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457200" y="43840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Raw Data: Western Pennsylvania Regional Data Center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775" y="1200150"/>
            <a:ext cx="4637576" cy="368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Local Indicators: Southwestern Pennsylvania Community Profiles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49" y="1214675"/>
            <a:ext cx="5304057" cy="3725699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9837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457200" y="3700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</a:rPr>
              <a:t>History as an Information Intermediary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5026425" y="3324200"/>
            <a:ext cx="243575" cy="26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50" y="4491450"/>
            <a:ext cx="2674674" cy="51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457200" y="205974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Regional Indicators: Pittsburgh Today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50" y="1265600"/>
            <a:ext cx="4809549" cy="381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6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457200" y="932737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2. People want to </a:t>
            </a:r>
            <a:r>
              <a:rPr lang="en" sz="4800">
                <a:solidFill>
                  <a:srgbClr val="FF9900"/>
                </a:solidFill>
              </a:rPr>
              <a:t>use their own tools </a:t>
            </a:r>
            <a:r>
              <a:rPr lang="en" sz="4800">
                <a:solidFill>
                  <a:srgbClr val="FFFF00"/>
                </a:solidFill>
              </a:rPr>
              <a:t>to explore data. 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99750" y="5092350"/>
            <a:ext cx="3000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http://hpwren.ucsd.edu/a_and_d.html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75" y="439999"/>
            <a:ext cx="4251275" cy="26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575" y="1368749"/>
            <a:ext cx="3880249" cy="30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03" y="2724446"/>
            <a:ext cx="2385449" cy="2419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6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457200" y="932737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3. </a:t>
            </a:r>
            <a:r>
              <a:rPr lang="en" sz="4800">
                <a:solidFill>
                  <a:srgbClr val="FF9900"/>
                </a:solidFill>
              </a:rPr>
              <a:t>Problems cross borders.</a:t>
            </a:r>
            <a:r>
              <a:rPr lang="en" sz="4800">
                <a:solidFill>
                  <a:srgbClr val="FFFFFF"/>
                </a:solidFill>
              </a:rPr>
              <a:t> </a:t>
            </a:r>
            <a:r>
              <a:rPr lang="en" sz="4800">
                <a:solidFill>
                  <a:srgbClr val="FFFF00"/>
                </a:solidFill>
              </a:rPr>
              <a:t>Data often does not. 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99750" y="5092350"/>
            <a:ext cx="3000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http://hpwren.ucsd.edu/a_and_d.html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325" y="157675"/>
            <a:ext cx="5384475" cy="44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457200" y="205974"/>
            <a:ext cx="8229600" cy="107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Two-Page Data Deposit Agreement for New Publishers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457200" y="1200150"/>
            <a:ext cx="42057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Government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Non-Profit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Academic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300" y="1279375"/>
            <a:ext cx="2464199" cy="317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024" y="1279375"/>
            <a:ext cx="2464200" cy="31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6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4. Most </a:t>
            </a:r>
            <a:r>
              <a:rPr lang="en" sz="4800">
                <a:solidFill>
                  <a:srgbClr val="FF9900"/>
                </a:solidFill>
              </a:rPr>
              <a:t>data owners</a:t>
            </a:r>
            <a:r>
              <a:rPr lang="en" sz="4800">
                <a:solidFill>
                  <a:srgbClr val="FFFFFF"/>
                </a:solidFill>
              </a:rPr>
              <a:t> are</a:t>
            </a:r>
            <a:r>
              <a:rPr lang="en" sz="4800">
                <a:solidFill>
                  <a:srgbClr val="FF0000"/>
                </a:solidFill>
              </a:rPr>
              <a:t> </a:t>
            </a:r>
            <a:r>
              <a:rPr lang="en" sz="4800">
                <a:solidFill>
                  <a:srgbClr val="FFFF00"/>
                </a:solidFill>
              </a:rPr>
              <a:t>not good at publishing.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99750" y="5092350"/>
            <a:ext cx="3000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http://hpwren.ucsd.edu/a_and_d.html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457200" y="4237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Publisher Training and Technical Assistance</a:t>
            </a:r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457200" y="109320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Loading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Writing metadata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Protecting sensitive information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Prioritizing data releases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Adopting data standards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Metadata for All Data </a:t>
            </a:r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457200" y="1200150"/>
            <a:ext cx="4596299" cy="3507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44444"/>
              </a:buClr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</a:rPr>
              <a:t>Metadata is a structured framework for documenting data.</a:t>
            </a:r>
          </a:p>
          <a:p>
            <a:pPr indent="-228600" lvl="0" marL="457200">
              <a:spcBef>
                <a:spcPts val="0"/>
              </a:spcBef>
              <a:buClr>
                <a:srgbClr val="444444"/>
              </a:buClr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</a:rPr>
              <a:t> It’s essential if anyone hopes to find and use your data.</a:t>
            </a:r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175" y="1284075"/>
            <a:ext cx="3788250" cy="30755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457200" y="205975"/>
            <a:ext cx="8229600" cy="117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Licenses for All Data (or Public Domain Dedication)</a:t>
            </a: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276717" y="1499887"/>
            <a:ext cx="8229600" cy="345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Allow data owners to set terms and conditions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Allow users to understand terms and conditions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Over the years, we produced many neighborhood and community </a:t>
            </a:r>
            <a:r>
              <a:rPr lang="en" sz="4800">
                <a:solidFill>
                  <a:srgbClr val="FF0000"/>
                </a:solidFill>
              </a:rPr>
              <a:t>indicators reports</a:t>
            </a:r>
            <a:r>
              <a:rPr lang="en" sz="480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6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5. </a:t>
            </a:r>
            <a:r>
              <a:rPr lang="en" sz="4800">
                <a:solidFill>
                  <a:srgbClr val="FF9900"/>
                </a:solidFill>
              </a:rPr>
              <a:t>Data is like bread.</a:t>
            </a:r>
            <a:r>
              <a:rPr lang="en" sz="4800">
                <a:solidFill>
                  <a:srgbClr val="FFFFFF"/>
                </a:solidFill>
              </a:rPr>
              <a:t> </a:t>
            </a:r>
            <a:r>
              <a:rPr lang="en" sz="4800">
                <a:solidFill>
                  <a:srgbClr val="FFFF00"/>
                </a:solidFill>
              </a:rPr>
              <a:t>It gets stale over time.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99750" y="5092350"/>
            <a:ext cx="3000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http://hpwren.ucsd.edu/a_and_d.html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457200" y="205974"/>
            <a:ext cx="8229600" cy="109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Goal: Automated Publishing of Key Data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450" y="1200150"/>
            <a:ext cx="2481999" cy="246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" y="1200150"/>
            <a:ext cx="2697408" cy="246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247" y="1182952"/>
            <a:ext cx="2786551" cy="2467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874250" y="3667225"/>
            <a:ext cx="1863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0000"/>
                </a:solidFill>
              </a:rPr>
              <a:t>E</a:t>
            </a:r>
            <a:r>
              <a:rPr lang="en" sz="3600"/>
              <a:t>xtract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3233900" y="3667225"/>
            <a:ext cx="2579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0000"/>
                </a:solidFill>
              </a:rPr>
              <a:t>T</a:t>
            </a:r>
            <a:r>
              <a:rPr lang="en" sz="3600"/>
              <a:t>ransform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6577725" y="3667225"/>
            <a:ext cx="1431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0000"/>
                </a:solidFill>
              </a:rPr>
              <a:t>L</a:t>
            </a:r>
            <a:r>
              <a:rPr lang="en" sz="3600"/>
              <a:t>oad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-591275"/>
            <a:ext cx="9233575" cy="58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/>
          <p:nvPr/>
        </p:nvSpPr>
        <p:spPr>
          <a:xfrm>
            <a:off x="411152" y="3713330"/>
            <a:ext cx="1575600" cy="1361700"/>
          </a:xfrm>
          <a:prstGeom prst="wedgeRectCallout">
            <a:avLst>
              <a:gd fmla="val 6307" name="adj1"/>
              <a:gd fmla="val -77114" name="adj2"/>
            </a:avLst>
          </a:prstGeom>
          <a:solidFill>
            <a:srgbClr val="FFFFFF"/>
          </a:solidFill>
          <a:ln cap="flat" cmpd="sng" w="25400">
            <a:solidFill>
              <a:srgbClr val="2A5E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ball of Play-Doh represents messy data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-591275"/>
            <a:ext cx="9233575" cy="58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411150" y="298907"/>
            <a:ext cx="1575600" cy="1361700"/>
          </a:xfrm>
          <a:prstGeom prst="wedgeRectCallout">
            <a:avLst>
              <a:gd fmla="val 87727" name="adj1"/>
              <a:gd fmla="val -20109" name="adj2"/>
            </a:avLst>
          </a:prstGeom>
          <a:solidFill>
            <a:srgbClr val="FFFFFF"/>
          </a:solidFill>
          <a:ln cap="flat" cmpd="sng" w="25400">
            <a:solidFill>
              <a:srgbClr val="2A5E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messy data out of an external system</a:t>
            </a:r>
          </a:p>
        </p:txBody>
      </p:sp>
      <p:sp>
        <p:nvSpPr>
          <p:cNvPr id="464" name="Shape 464"/>
          <p:cNvSpPr/>
          <p:nvPr/>
        </p:nvSpPr>
        <p:spPr>
          <a:xfrm>
            <a:off x="411152" y="3713330"/>
            <a:ext cx="1575600" cy="1361700"/>
          </a:xfrm>
          <a:prstGeom prst="wedgeRectCallout">
            <a:avLst>
              <a:gd fmla="val 6307" name="adj1"/>
              <a:gd fmla="val -77114" name="adj2"/>
            </a:avLst>
          </a:prstGeom>
          <a:solidFill>
            <a:srgbClr val="FFFFFF"/>
          </a:solidFill>
          <a:ln cap="flat" cmpd="sng" w="25400">
            <a:solidFill>
              <a:srgbClr val="2A5E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C1C1C1"/>
                </a:solidFill>
                <a:latin typeface="Arial"/>
                <a:ea typeface="Arial"/>
                <a:cs typeface="Arial"/>
                <a:sym typeface="Arial"/>
              </a:rPr>
              <a:t>This ball of Play-Doh represents messy data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-591275"/>
            <a:ext cx="9233575" cy="58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/>
          <p:nvPr/>
        </p:nvSpPr>
        <p:spPr>
          <a:xfrm>
            <a:off x="411150" y="345756"/>
            <a:ext cx="1575600" cy="1361700"/>
          </a:xfrm>
          <a:prstGeom prst="wedgeRectCallout">
            <a:avLst>
              <a:gd fmla="val 87727" name="adj1"/>
              <a:gd fmla="val -20109" name="adj2"/>
            </a:avLst>
          </a:prstGeom>
          <a:solidFill>
            <a:srgbClr val="FFFFFF"/>
          </a:solidFill>
          <a:ln cap="flat" cmpd="sng" w="25400">
            <a:solidFill>
              <a:srgbClr val="2A5E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C1C1C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i="0" lang="en" sz="1400" u="none" cap="none" strike="noStrike">
                <a:solidFill>
                  <a:srgbClr val="C1C1C1"/>
                </a:solidFill>
                <a:latin typeface="Arial"/>
                <a:ea typeface="Arial"/>
                <a:cs typeface="Arial"/>
                <a:sym typeface="Arial"/>
              </a:rPr>
              <a:t>Extract</a:t>
            </a:r>
            <a:r>
              <a:rPr b="0" i="0" lang="en" sz="1400" u="none" cap="none" strike="noStrike">
                <a:solidFill>
                  <a:srgbClr val="C1C1C1"/>
                </a:solidFill>
                <a:latin typeface="Arial"/>
                <a:ea typeface="Arial"/>
                <a:cs typeface="Arial"/>
                <a:sym typeface="Arial"/>
              </a:rPr>
              <a:t> messy data out of an external system</a:t>
            </a:r>
          </a:p>
        </p:txBody>
      </p:sp>
      <p:sp>
        <p:nvSpPr>
          <p:cNvPr id="473" name="Shape 473"/>
          <p:cNvSpPr/>
          <p:nvPr/>
        </p:nvSpPr>
        <p:spPr>
          <a:xfrm>
            <a:off x="411152" y="3713330"/>
            <a:ext cx="1575600" cy="1361700"/>
          </a:xfrm>
          <a:prstGeom prst="wedgeRectCallout">
            <a:avLst>
              <a:gd fmla="val 6307" name="adj1"/>
              <a:gd fmla="val -77114" name="adj2"/>
            </a:avLst>
          </a:prstGeom>
          <a:solidFill>
            <a:srgbClr val="FFFFFF"/>
          </a:solidFill>
          <a:ln cap="flat" cmpd="sng" w="25400">
            <a:solidFill>
              <a:srgbClr val="2A5E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C1C1C1"/>
                </a:solidFill>
                <a:latin typeface="Arial"/>
                <a:ea typeface="Arial"/>
                <a:cs typeface="Arial"/>
                <a:sym typeface="Arial"/>
              </a:rPr>
              <a:t>This ball of Play-Doh represents messy data</a:t>
            </a:r>
          </a:p>
        </p:txBody>
      </p:sp>
      <p:sp>
        <p:nvSpPr>
          <p:cNvPr id="474" name="Shape 474"/>
          <p:cNvSpPr/>
          <p:nvPr/>
        </p:nvSpPr>
        <p:spPr>
          <a:xfrm>
            <a:off x="7111268" y="3135300"/>
            <a:ext cx="1575600" cy="1361700"/>
          </a:xfrm>
          <a:prstGeom prst="wedgeRectCallout">
            <a:avLst>
              <a:gd fmla="val -117701" name="adj1"/>
              <a:gd fmla="val 3563" name="adj2"/>
            </a:avLst>
          </a:prstGeom>
          <a:solidFill>
            <a:srgbClr val="FFFFFF"/>
          </a:solidFill>
          <a:ln cap="flat" cmpd="sng" w="25400">
            <a:solidFill>
              <a:srgbClr val="2A5E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Build and use tools to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into something more-useful…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7" y="173832"/>
            <a:ext cx="8686800" cy="48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/>
          <p:nvPr/>
        </p:nvSpPr>
        <p:spPr>
          <a:xfrm>
            <a:off x="457199" y="3637866"/>
            <a:ext cx="8101200" cy="120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0" i="0" lang="en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3. We </a:t>
            </a:r>
            <a:r>
              <a:rPr b="1" i="0" lang="en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LOAD </a:t>
            </a:r>
            <a:r>
              <a:rPr b="0" i="0" lang="en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it to our systems so you can build something with the data!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6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6. People</a:t>
            </a:r>
            <a:r>
              <a:rPr lang="en" sz="4800">
                <a:solidFill>
                  <a:srgbClr val="6D9EEB"/>
                </a:solidFill>
              </a:rPr>
              <a:t> </a:t>
            </a:r>
            <a:r>
              <a:rPr lang="en" sz="4800">
                <a:solidFill>
                  <a:srgbClr val="FF9900"/>
                </a:solidFill>
              </a:rPr>
              <a:t>don’t talk</a:t>
            </a:r>
            <a:r>
              <a:rPr lang="en" sz="4800">
                <a:solidFill>
                  <a:srgbClr val="6D9EEB"/>
                </a:solidFill>
              </a:rPr>
              <a:t> </a:t>
            </a:r>
            <a:r>
              <a:rPr lang="en" sz="4800">
                <a:solidFill>
                  <a:srgbClr val="FFFFFF"/>
                </a:solidFill>
              </a:rPr>
              <a:t> to each other about </a:t>
            </a:r>
            <a:r>
              <a:rPr lang="en" sz="4800">
                <a:solidFill>
                  <a:srgbClr val="FFFF00"/>
                </a:solidFill>
              </a:rPr>
              <a:t>how they’re using data (or want to use it)</a:t>
            </a:r>
            <a:r>
              <a:rPr lang="en" sz="48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99750" y="5092350"/>
            <a:ext cx="3000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http://hpwren.ucsd.edu/a_and_d.html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775" y="-53475"/>
            <a:ext cx="9220424" cy="64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/>
          <p:nvPr>
            <p:ph type="title"/>
          </p:nvPr>
        </p:nvSpPr>
        <p:spPr>
          <a:xfrm>
            <a:off x="457200" y="205974"/>
            <a:ext cx="8229600" cy="77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 User Groups</a:t>
            </a:r>
          </a:p>
        </p:txBody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Clr>
                <a:srgbClr val="FFFF00"/>
              </a:buClr>
              <a:buSzPct val="100000"/>
            </a:pPr>
            <a:r>
              <a:rPr b="1" lang="en" sz="3600">
                <a:solidFill>
                  <a:srgbClr val="FFFF00"/>
                </a:solidFill>
              </a:rPr>
              <a:t>Using data as a basis for shared conversation</a:t>
            </a:r>
          </a:p>
          <a:p>
            <a:pPr indent="-457200" lvl="0" marL="457200" rtl="0">
              <a:spcBef>
                <a:spcPts val="0"/>
              </a:spcBef>
              <a:buClr>
                <a:srgbClr val="FFFF00"/>
              </a:buClr>
              <a:buSzPct val="100000"/>
            </a:pPr>
            <a:r>
              <a:rPr b="1" lang="en" sz="3600">
                <a:solidFill>
                  <a:srgbClr val="FFFF00"/>
                </a:solidFill>
              </a:rPr>
              <a:t>Rotating topics</a:t>
            </a:r>
          </a:p>
          <a:p>
            <a:pPr indent="-457200" lvl="0" marL="457200">
              <a:spcBef>
                <a:spcPts val="0"/>
              </a:spcBef>
              <a:buClr>
                <a:srgbClr val="FFFF00"/>
              </a:buClr>
              <a:buSzPct val="100000"/>
            </a:pPr>
            <a:r>
              <a:rPr b="1" lang="en" sz="3600">
                <a:solidFill>
                  <a:srgbClr val="FFFF00"/>
                </a:solidFill>
              </a:rPr>
              <a:t>Open to everyone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User Guides</a:t>
            </a:r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75" y="1401275"/>
            <a:ext cx="2447749" cy="212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351" y="1138475"/>
            <a:ext cx="2544924" cy="220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Shape 505"/>
          <p:cNvCxnSpPr/>
          <p:nvPr/>
        </p:nvCxnSpPr>
        <p:spPr>
          <a:xfrm flipH="1" rot="10800000">
            <a:off x="2916300" y="2395400"/>
            <a:ext cx="3311400" cy="44999"/>
          </a:xfrm>
          <a:prstGeom prst="straightConnector1">
            <a:avLst/>
          </a:prstGeom>
          <a:noFill/>
          <a:ln cap="flat" cmpd="sng" w="15240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Feedback Mechanisms </a:t>
            </a:r>
          </a:p>
        </p:txBody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25" y="1153302"/>
            <a:ext cx="8229599" cy="314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00" y="371475"/>
            <a:ext cx="737235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Make it Easier to Request Data</a:t>
            </a:r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74" y="1357325"/>
            <a:ext cx="6973250" cy="35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6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7. </a:t>
            </a:r>
            <a:r>
              <a:rPr lang="en" sz="4800">
                <a:solidFill>
                  <a:srgbClr val="FF9900"/>
                </a:solidFill>
              </a:rPr>
              <a:t>Information infrastructure</a:t>
            </a:r>
            <a:r>
              <a:rPr lang="en" sz="4800">
                <a:solidFill>
                  <a:srgbClr val="FFFFFF"/>
                </a:solidFill>
              </a:rPr>
              <a:t> is often an </a:t>
            </a:r>
            <a:r>
              <a:rPr lang="en" sz="4800">
                <a:solidFill>
                  <a:srgbClr val="FFFF00"/>
                </a:solidFill>
              </a:rPr>
              <a:t>afterthought.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99750" y="5092350"/>
            <a:ext cx="3000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http://hpwren.ucsd.edu/a_and_d.html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Shape 53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-17825" y="-486689"/>
            <a:ext cx="9179650" cy="680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Legal Infrastructure</a:t>
            </a:r>
          </a:p>
        </p:txBody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Partnership Agreement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Data Deposit Agreement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Terms of Use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Data License or Public Domain Dedication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Shape 53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-383375"/>
            <a:ext cx="9144000" cy="567361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>
            <p:ph type="title"/>
          </p:nvPr>
        </p:nvSpPr>
        <p:spPr>
          <a:xfrm>
            <a:off x="112471" y="1"/>
            <a:ext cx="8229600" cy="59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</a:rPr>
              <a:t>People Infrastructure</a:t>
            </a:r>
          </a:p>
        </p:txBody>
      </p:sp>
      <p:sp>
        <p:nvSpPr>
          <p:cNvPr id="541" name="Shape 541"/>
          <p:cNvSpPr/>
          <p:nvPr/>
        </p:nvSpPr>
        <p:spPr>
          <a:xfrm>
            <a:off x="3023225" y="4869300"/>
            <a:ext cx="1846200" cy="274199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Pitt Digital Scholarship Team</a:t>
            </a:r>
          </a:p>
        </p:txBody>
      </p:sp>
      <p:cxnSp>
        <p:nvCxnSpPr>
          <p:cNvPr id="542" name="Shape 542"/>
          <p:cNvCxnSpPr>
            <a:stCxn id="541" idx="0"/>
          </p:cNvCxnSpPr>
          <p:nvPr/>
        </p:nvCxnSpPr>
        <p:spPr>
          <a:xfrm rot="10800000">
            <a:off x="3337625" y="3672000"/>
            <a:ext cx="608700" cy="11973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43" name="Shape 543"/>
          <p:cNvCxnSpPr>
            <a:stCxn id="541" idx="0"/>
          </p:cNvCxnSpPr>
          <p:nvPr/>
        </p:nvCxnSpPr>
        <p:spPr>
          <a:xfrm rot="10800000">
            <a:off x="3672125" y="2969700"/>
            <a:ext cx="274200" cy="18996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44" name="Shape 544"/>
          <p:cNvCxnSpPr>
            <a:stCxn id="541" idx="0"/>
          </p:cNvCxnSpPr>
          <p:nvPr/>
        </p:nvCxnSpPr>
        <p:spPr>
          <a:xfrm flipH="1" rot="10800000">
            <a:off x="3946325" y="2782500"/>
            <a:ext cx="561900" cy="20868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45" name="Shape 545"/>
          <p:cNvCxnSpPr>
            <a:stCxn id="541" idx="0"/>
          </p:cNvCxnSpPr>
          <p:nvPr/>
        </p:nvCxnSpPr>
        <p:spPr>
          <a:xfrm flipH="1" rot="10800000">
            <a:off x="3946325" y="3605100"/>
            <a:ext cx="695400" cy="1264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46" name="Shape 546"/>
          <p:cNvSpPr/>
          <p:nvPr/>
        </p:nvSpPr>
        <p:spPr>
          <a:xfrm>
            <a:off x="5023100" y="224650"/>
            <a:ext cx="1598400" cy="326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Regional Data Center Staff</a:t>
            </a:r>
          </a:p>
        </p:txBody>
      </p:sp>
      <p:cxnSp>
        <p:nvCxnSpPr>
          <p:cNvPr id="547" name="Shape 547"/>
          <p:cNvCxnSpPr>
            <a:stCxn id="546" idx="2"/>
          </p:cNvCxnSpPr>
          <p:nvPr/>
        </p:nvCxnSpPr>
        <p:spPr>
          <a:xfrm flipH="1">
            <a:off x="5060600" y="551050"/>
            <a:ext cx="761700" cy="11076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48" name="Shape 548"/>
          <p:cNvCxnSpPr>
            <a:stCxn id="546" idx="2"/>
          </p:cNvCxnSpPr>
          <p:nvPr/>
        </p:nvCxnSpPr>
        <p:spPr>
          <a:xfrm flipH="1">
            <a:off x="5645000" y="551050"/>
            <a:ext cx="177300" cy="10542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49" name="Shape 549"/>
          <p:cNvCxnSpPr>
            <a:stCxn id="546" idx="2"/>
          </p:cNvCxnSpPr>
          <p:nvPr/>
        </p:nvCxnSpPr>
        <p:spPr>
          <a:xfrm>
            <a:off x="5822300" y="551050"/>
            <a:ext cx="489000" cy="993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0" name="Shape 550"/>
          <p:cNvCxnSpPr>
            <a:stCxn id="546" idx="2"/>
          </p:cNvCxnSpPr>
          <p:nvPr/>
        </p:nvCxnSpPr>
        <p:spPr>
          <a:xfrm>
            <a:off x="5822300" y="551050"/>
            <a:ext cx="197400" cy="10074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51" name="Shape 551"/>
          <p:cNvSpPr/>
          <p:nvPr/>
        </p:nvSpPr>
        <p:spPr>
          <a:xfrm>
            <a:off x="1015225" y="4581650"/>
            <a:ext cx="1846200" cy="461399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City of Pittsburgh Government Solutions Engineering Team</a:t>
            </a:r>
          </a:p>
        </p:txBody>
      </p:sp>
      <p:cxnSp>
        <p:nvCxnSpPr>
          <p:cNvPr id="552" name="Shape 552"/>
          <p:cNvCxnSpPr>
            <a:stCxn id="551" idx="0"/>
          </p:cNvCxnSpPr>
          <p:nvPr/>
        </p:nvCxnSpPr>
        <p:spPr>
          <a:xfrm rot="10800000">
            <a:off x="1571725" y="2842550"/>
            <a:ext cx="366600" cy="1739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3" name="Shape 553"/>
          <p:cNvCxnSpPr>
            <a:stCxn id="551" idx="0"/>
          </p:cNvCxnSpPr>
          <p:nvPr/>
        </p:nvCxnSpPr>
        <p:spPr>
          <a:xfrm flipH="1" rot="10800000">
            <a:off x="1938325" y="2387750"/>
            <a:ext cx="34800" cy="2193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4" name="Shape 554"/>
          <p:cNvCxnSpPr>
            <a:stCxn id="551" idx="0"/>
          </p:cNvCxnSpPr>
          <p:nvPr/>
        </p:nvCxnSpPr>
        <p:spPr>
          <a:xfrm flipH="1" rot="10800000">
            <a:off x="1938325" y="3103550"/>
            <a:ext cx="215400" cy="1478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5" name="Shape 555"/>
          <p:cNvCxnSpPr>
            <a:stCxn id="551" idx="0"/>
          </p:cNvCxnSpPr>
          <p:nvPr/>
        </p:nvCxnSpPr>
        <p:spPr>
          <a:xfrm flipH="1" rot="10800000">
            <a:off x="1938325" y="3471350"/>
            <a:ext cx="536400" cy="1110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56" name="Shape 556"/>
          <p:cNvSpPr/>
          <p:nvPr/>
        </p:nvSpPr>
        <p:spPr>
          <a:xfrm>
            <a:off x="6311300" y="4299300"/>
            <a:ext cx="2343599" cy="326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Allegheny County Government Solutions Engineering Team</a:t>
            </a:r>
          </a:p>
        </p:txBody>
      </p:sp>
      <p:cxnSp>
        <p:nvCxnSpPr>
          <p:cNvPr id="557" name="Shape 557"/>
          <p:cNvCxnSpPr>
            <a:stCxn id="556" idx="0"/>
          </p:cNvCxnSpPr>
          <p:nvPr/>
        </p:nvCxnSpPr>
        <p:spPr>
          <a:xfrm rot="10800000">
            <a:off x="6035899" y="3585000"/>
            <a:ext cx="1447200" cy="714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8" name="Shape 558"/>
          <p:cNvCxnSpPr>
            <a:stCxn id="556" idx="0"/>
          </p:cNvCxnSpPr>
          <p:nvPr/>
        </p:nvCxnSpPr>
        <p:spPr>
          <a:xfrm rot="10800000">
            <a:off x="7072399" y="2983200"/>
            <a:ext cx="410700" cy="1316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9" name="Shape 559"/>
          <p:cNvCxnSpPr>
            <a:stCxn id="556" idx="0"/>
          </p:cNvCxnSpPr>
          <p:nvPr/>
        </p:nvCxnSpPr>
        <p:spPr>
          <a:xfrm rot="10800000">
            <a:off x="7467199" y="3110100"/>
            <a:ext cx="15900" cy="11892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0" name="Shape 560"/>
          <p:cNvCxnSpPr>
            <a:stCxn id="556" idx="0"/>
          </p:cNvCxnSpPr>
          <p:nvPr/>
        </p:nvCxnSpPr>
        <p:spPr>
          <a:xfrm flipH="1" rot="10800000">
            <a:off x="7483099" y="2615100"/>
            <a:ext cx="579300" cy="16842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1" name="Shape 561"/>
          <p:cNvCxnSpPr>
            <a:stCxn id="556" idx="0"/>
          </p:cNvCxnSpPr>
          <p:nvPr/>
        </p:nvCxnSpPr>
        <p:spPr>
          <a:xfrm flipH="1" rot="10800000">
            <a:off x="7483099" y="2581800"/>
            <a:ext cx="1188000" cy="1717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2" name="Shape 562"/>
          <p:cNvCxnSpPr>
            <a:stCxn id="551" idx="0"/>
          </p:cNvCxnSpPr>
          <p:nvPr/>
        </p:nvCxnSpPr>
        <p:spPr>
          <a:xfrm rot="10800000">
            <a:off x="1070125" y="3417950"/>
            <a:ext cx="868200" cy="1163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3" name="Shape 563"/>
          <p:cNvSpPr/>
          <p:nvPr/>
        </p:nvSpPr>
        <p:spPr>
          <a:xfrm>
            <a:off x="92125" y="757300"/>
            <a:ext cx="1533299" cy="326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Carnegie Mellon Friends</a:t>
            </a:r>
          </a:p>
        </p:txBody>
      </p:sp>
      <p:cxnSp>
        <p:nvCxnSpPr>
          <p:cNvPr id="564" name="Shape 564"/>
          <p:cNvCxnSpPr>
            <a:stCxn id="563" idx="2"/>
          </p:cNvCxnSpPr>
          <p:nvPr/>
        </p:nvCxnSpPr>
        <p:spPr>
          <a:xfrm flipH="1">
            <a:off x="735774" y="1083700"/>
            <a:ext cx="123000" cy="461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5" name="Shape 565"/>
          <p:cNvSpPr/>
          <p:nvPr/>
        </p:nvSpPr>
        <p:spPr>
          <a:xfrm>
            <a:off x="3240575" y="551050"/>
            <a:ext cx="1080300" cy="326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UCSUR Staff</a:t>
            </a:r>
          </a:p>
        </p:txBody>
      </p:sp>
      <p:cxnSp>
        <p:nvCxnSpPr>
          <p:cNvPr id="566" name="Shape 566"/>
          <p:cNvCxnSpPr>
            <a:stCxn id="565" idx="2"/>
          </p:cNvCxnSpPr>
          <p:nvPr/>
        </p:nvCxnSpPr>
        <p:spPr>
          <a:xfrm>
            <a:off x="3780725" y="877450"/>
            <a:ext cx="404700" cy="701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7" name="Shape 567"/>
          <p:cNvCxnSpPr>
            <a:stCxn id="565" idx="2"/>
          </p:cNvCxnSpPr>
          <p:nvPr/>
        </p:nvCxnSpPr>
        <p:spPr>
          <a:xfrm flipH="1">
            <a:off x="3717125" y="877450"/>
            <a:ext cx="63600" cy="808199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8" name="Shape 568"/>
          <p:cNvCxnSpPr>
            <a:endCxn id="565" idx="2"/>
          </p:cNvCxnSpPr>
          <p:nvPr/>
        </p:nvCxnSpPr>
        <p:spPr>
          <a:xfrm flipH="1" rot="10800000">
            <a:off x="3355925" y="877450"/>
            <a:ext cx="424800" cy="594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9" name="Shape 569"/>
          <p:cNvCxnSpPr>
            <a:endCxn id="565" idx="2"/>
          </p:cNvCxnSpPr>
          <p:nvPr/>
        </p:nvCxnSpPr>
        <p:spPr>
          <a:xfrm flipH="1" rot="10800000">
            <a:off x="2620025" y="877450"/>
            <a:ext cx="1160700" cy="921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9025"/>
            <a:ext cx="9715325" cy="693952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 txBox="1"/>
          <p:nvPr>
            <p:ph type="title"/>
          </p:nvPr>
        </p:nvSpPr>
        <p:spPr>
          <a:xfrm>
            <a:off x="457200" y="359874"/>
            <a:ext cx="8229600" cy="901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</a:rPr>
              <a:t>Data Infrastructure: Open Data Portal </a:t>
            </a:r>
          </a:p>
        </p:txBody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00"/>
              </a:buClr>
            </a:pPr>
            <a:r>
              <a:rPr b="1" lang="en">
                <a:solidFill>
                  <a:srgbClr val="FFFF00"/>
                </a:solidFill>
              </a:rPr>
              <a:t>Open source (CKAN) 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</a:pPr>
            <a:r>
              <a:rPr b="1" lang="en">
                <a:solidFill>
                  <a:srgbClr val="FFFF00"/>
                </a:solidFill>
              </a:rPr>
              <a:t>Leverages University servers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</a:pPr>
            <a:r>
              <a:rPr b="1" lang="en">
                <a:solidFill>
                  <a:srgbClr val="FFFF00"/>
                </a:solidFill>
              </a:rPr>
              <a:t>Federated model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</a:pPr>
            <a:r>
              <a:rPr b="1" lang="en">
                <a:solidFill>
                  <a:srgbClr val="FFFF00"/>
                </a:solidFill>
              </a:rPr>
              <a:t>Search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</a:pPr>
            <a:r>
              <a:rPr b="1" lang="en">
                <a:solidFill>
                  <a:srgbClr val="FFFF00"/>
                </a:solidFill>
              </a:rPr>
              <a:t>Download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</a:pPr>
            <a:r>
              <a:rPr b="1" lang="en">
                <a:solidFill>
                  <a:srgbClr val="FFFF00"/>
                </a:solidFill>
              </a:rPr>
              <a:t>API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974" y="48249"/>
            <a:ext cx="6783949" cy="4303174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692" y="0"/>
            <a:ext cx="65761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41" y="0"/>
            <a:ext cx="76461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810" y="0"/>
            <a:ext cx="68703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241" y="0"/>
            <a:ext cx="657751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We operated a </a:t>
            </a:r>
            <a:r>
              <a:rPr lang="en" sz="4800">
                <a:solidFill>
                  <a:srgbClr val="FF0000"/>
                </a:solidFill>
              </a:rPr>
              <a:t>GIS server</a:t>
            </a:r>
            <a:r>
              <a:rPr lang="en" sz="4800"/>
              <a:t> where organizations could make maps and view data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334" y="0"/>
            <a:ext cx="61113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Shape 6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069" y="0"/>
            <a:ext cx="72336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457200" y="3771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were the most-popular datasets in 2015?</a:t>
            </a:r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457200" y="12345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232215"/>
            <a:ext cx="5519225" cy="3607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27" y="205974"/>
            <a:ext cx="7631450" cy="444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78" y="0"/>
            <a:ext cx="74708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6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481012" y="1215012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8. The role of an </a:t>
            </a:r>
            <a:r>
              <a:rPr lang="en" sz="4800">
                <a:solidFill>
                  <a:srgbClr val="FF9900"/>
                </a:solidFill>
              </a:rPr>
              <a:t>information intermediary </a:t>
            </a:r>
            <a:r>
              <a:rPr lang="en" sz="4800">
                <a:solidFill>
                  <a:srgbClr val="FFFFFF"/>
                </a:solidFill>
              </a:rPr>
              <a:t>is </a:t>
            </a:r>
            <a:r>
              <a:rPr lang="en" sz="4800">
                <a:solidFill>
                  <a:srgbClr val="FFFF00"/>
                </a:solidFill>
              </a:rPr>
              <a:t>more important than ever</a:t>
            </a:r>
            <a:r>
              <a:rPr lang="en" sz="48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99750" y="5092350"/>
            <a:ext cx="3000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http://hpwren.ucsd.edu/a_and_d.html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Shape 651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0" y="-880075"/>
            <a:ext cx="10943201" cy="651684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We’re Live!</a:t>
            </a:r>
          </a:p>
        </p:txBody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55775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hlinkClick r:id="rId4"/>
              </a:rPr>
              <a:t>www.wprdc.org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@WPRDC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wprdc@pitt.edu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76" y="137152"/>
            <a:ext cx="7507774" cy="48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/>
              <a:t>We also conduct </a:t>
            </a:r>
            <a:r>
              <a:rPr lang="en" sz="4800">
                <a:solidFill>
                  <a:srgbClr val="FF0000"/>
                </a:solidFill>
              </a:rPr>
              <a:t>research </a:t>
            </a:r>
            <a:r>
              <a:rPr lang="en" sz="4800"/>
              <a:t>and provide </a:t>
            </a:r>
            <a:r>
              <a:rPr lang="en" sz="4800">
                <a:solidFill>
                  <a:srgbClr val="FF0000"/>
                </a:solidFill>
              </a:rPr>
              <a:t>technical assistance </a:t>
            </a:r>
            <a:r>
              <a:rPr lang="en" sz="4800"/>
              <a:t>to government and community organizations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14200"/>
            <a:ext cx="6840749" cy="44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rgbClr val="000000"/>
                </a:solidFill>
              </a:rPr>
              <a:t>We’re now moving into the world of </a:t>
            </a:r>
            <a:r>
              <a:rPr lang="en" sz="4800">
                <a:solidFill>
                  <a:srgbClr val="3C78D8"/>
                </a:solidFill>
              </a:rPr>
              <a:t>open data</a:t>
            </a:r>
            <a:r>
              <a:rPr lang="en" sz="4800"/>
              <a:t>.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